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  <p:sldMasterId id="2147483717" r:id="rId5"/>
  </p:sldMasterIdLst>
  <p:notesMasterIdLst>
    <p:notesMasterId r:id="rId28"/>
  </p:notesMasterIdLst>
  <p:handoutMasterIdLst>
    <p:handoutMasterId r:id="rId29"/>
  </p:handoutMasterIdLst>
  <p:sldIdLst>
    <p:sldId id="257" r:id="rId6"/>
    <p:sldId id="258" r:id="rId7"/>
    <p:sldId id="293" r:id="rId8"/>
    <p:sldId id="260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87" r:id="rId20"/>
    <p:sldId id="288" r:id="rId21"/>
    <p:sldId id="289" r:id="rId22"/>
    <p:sldId id="290" r:id="rId23"/>
    <p:sldId id="292" r:id="rId24"/>
    <p:sldId id="277" r:id="rId25"/>
    <p:sldId id="278" r:id="rId26"/>
    <p:sldId id="26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5C"/>
    <a:srgbClr val="BF0045"/>
    <a:srgbClr val="012F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8" autoAdjust="0"/>
    <p:restoredTop sz="94434" autoAdjust="0"/>
  </p:normalViewPr>
  <p:slideViewPr>
    <p:cSldViewPr snapToGrid="0" snapToObjects="1">
      <p:cViewPr>
        <p:scale>
          <a:sx n="33" d="100"/>
          <a:sy n="33" d="100"/>
        </p:scale>
        <p:origin x="2130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0E7DA1CD-7AC5-4A0B-83BE-3886FED7E8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C9FB56BE-4ADC-4C44-A640-44E21205A3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895F05-D089-4C88-A095-BFEAD369CCC9}" type="datetimeFigureOut">
              <a:rPr lang="en-US" smtClean="0"/>
              <a:t>5/29/2025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4E8FC67-756E-4306-9DB6-A32A60A5438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E3C4D54-1532-4F4C-91D0-3E67BA89C01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8FDAB-B104-48AE-A3C9-6546175675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8291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14A2DE-B30C-45DE-934A-01CABAE4A941}" type="datetimeFigureOut">
              <a:rPr lang="en-US" smtClean="0"/>
              <a:t>5/29/2025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26A4A-345C-4B48-AF4A-0B26983533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620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526A4A-345C-4B48-AF4A-0B269835334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852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CE686EE8-85A3-3F48-B120-FD0FE2E4B2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0" y="-3163229"/>
            <a:ext cx="12192000" cy="10021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2DC06EF-D6FD-244E-BFB3-F8910FFEFB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-7707085"/>
            <a:ext cx="12192000" cy="14565086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xmlns="" id="{71A3D3C7-60CE-3B45-9F8D-2568A4EDEEB7}"/>
              </a:ext>
            </a:extLst>
          </p:cNvPr>
          <p:cNvSpPr/>
          <p:nvPr userDrawn="1"/>
        </p:nvSpPr>
        <p:spPr>
          <a:xfrm>
            <a:off x="3515868" y="621792"/>
            <a:ext cx="5614416" cy="5614416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EB4F1BFF-7E9D-A745-AE06-5C69C2FE5C8D}"/>
              </a:ext>
            </a:extLst>
          </p:cNvPr>
          <p:cNvSpPr/>
          <p:nvPr userDrawn="1"/>
        </p:nvSpPr>
        <p:spPr>
          <a:xfrm>
            <a:off x="3305556" y="621792"/>
            <a:ext cx="5614416" cy="5614416"/>
          </a:xfrm>
          <a:prstGeom prst="ellipse">
            <a:avLst/>
          </a:prstGeom>
          <a:solidFill>
            <a:schemeClr val="accent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9E09E91F-C890-5543-9527-A10051918F0E}"/>
              </a:ext>
            </a:extLst>
          </p:cNvPr>
          <p:cNvSpPr/>
          <p:nvPr userDrawn="1"/>
        </p:nvSpPr>
        <p:spPr>
          <a:xfrm>
            <a:off x="3061716" y="621792"/>
            <a:ext cx="5614416" cy="5614416"/>
          </a:xfrm>
          <a:prstGeom prst="ellipse">
            <a:avLst/>
          </a:prstGeom>
          <a:solidFill>
            <a:srgbClr val="BF004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xmlns="" id="{33DB14D9-6409-354B-95FF-27B1AE2EF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2426" y="1990217"/>
            <a:ext cx="3796862" cy="2819509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76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-0.00065 0.66366 " pathEditMode="relative" rAng="0" ptsTypes="AA">
                                      <p:cBhvr>
                                        <p:cTn id="6" dur="4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3317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469 1.00116 L -2.08333E-7 0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34" y="-500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2213 -0.77662 L -0.0013 0.003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042" y="390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0339 -0.57315 L 0.00052 0.00718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43" y="290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7 0 L -0.02253 -0.029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3" y="-148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6 0 L 0.03698 -0.0240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9" y="-120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7 0 L -0.02591 0.0699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2" y="349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2591 0.0699 L -0.40625 1.13078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23" y="5303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.03698 -0.02407 L 0.42032 -1.04143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67" y="-5085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2253 -0.0294 L -0.41888 -1.04283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818" y="-5067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766 1.00255 L -0.00586 0.01204 " pathEditMode="relative" ptsTypes="AA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664 0.00417 L -0.02916 -0.0252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5" y="-131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2916 -0.02523 L -0.42383 -1.03217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2" y="-50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  <p:bldP spid="12" grpId="0" animBg="1"/>
      <p:bldP spid="12" grpId="1" animBg="1"/>
      <p:bldP spid="12" grpId="2" animBg="1"/>
      <p:bldP spid="11" grpId="0" animBg="1"/>
      <p:bldP spid="11" grpId="1" animBg="1"/>
      <p:bldP spid="11" grpId="2" animBg="1"/>
      <p:bldP spid="15" grpId="0"/>
      <p:bldP spid="15" grpId="1"/>
      <p:bldP spid="15" grpId="2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861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2789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5110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779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1541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3054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7173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9321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338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320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D8EB0B-48C5-4306-8659-DEA8E55BCC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6229388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ycle / Proces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D5A83B2-B368-0B40-A418-5F9BD277AA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746"/>
          <a:stretch/>
        </p:blipFill>
        <p:spPr>
          <a:xfrm>
            <a:off x="0" y="1105397"/>
            <a:ext cx="12892558" cy="575260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xmlns="" id="{3F211676-FA4B-9041-A1CD-960DCA3377DC}"/>
              </a:ext>
            </a:extLst>
          </p:cNvPr>
          <p:cNvSpPr/>
          <p:nvPr userDrawn="1"/>
        </p:nvSpPr>
        <p:spPr>
          <a:xfrm>
            <a:off x="4683989" y="1341347"/>
            <a:ext cx="2813970" cy="27382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87294"/>
            <a:ext cx="11125200" cy="899190"/>
          </a:xfrm>
        </p:spPr>
        <p:txBody>
          <a:bodyPr>
            <a:noAutofit/>
          </a:bodyPr>
          <a:lstStyle>
            <a:lvl1pPr marL="0" algn="ctr">
              <a:defRPr sz="52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865148" y="2058296"/>
            <a:ext cx="2451652" cy="1280214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178544B6-2101-744E-835F-174F541F2D2B}"/>
              </a:ext>
            </a:extLst>
          </p:cNvPr>
          <p:cNvSpPr/>
          <p:nvPr userDrawn="1"/>
        </p:nvSpPr>
        <p:spPr>
          <a:xfrm>
            <a:off x="6797522" y="3848963"/>
            <a:ext cx="2813970" cy="27382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xmlns="" id="{97005381-244B-DC45-9BF9-126B17A958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79118" y="4530989"/>
            <a:ext cx="2451652" cy="1280214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6357D1C3-09E4-A844-8278-E6598936708A}"/>
              </a:ext>
            </a:extLst>
          </p:cNvPr>
          <p:cNvSpPr/>
          <p:nvPr userDrawn="1"/>
        </p:nvSpPr>
        <p:spPr>
          <a:xfrm>
            <a:off x="2695658" y="3848963"/>
            <a:ext cx="2813970" cy="27382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xmlns="" id="{C09C843D-49F7-0840-8A34-82843E1E67D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7254" y="4530989"/>
            <a:ext cx="2451652" cy="1280214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Bent-Up Arrow 4">
            <a:extLst>
              <a:ext uri="{FF2B5EF4-FFF2-40B4-BE49-F238E27FC236}">
                <a16:creationId xmlns:a16="http://schemas.microsoft.com/office/drawing/2014/main" xmlns="" id="{7C42AE4F-27C7-CB45-8089-3333B75812F1}"/>
              </a:ext>
            </a:extLst>
          </p:cNvPr>
          <p:cNvSpPr/>
          <p:nvPr userDrawn="1"/>
        </p:nvSpPr>
        <p:spPr>
          <a:xfrm rot="5400000" flipH="1">
            <a:off x="3543096" y="2552325"/>
            <a:ext cx="603539" cy="895696"/>
          </a:xfrm>
          <a:prstGeom prst="bent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Bent-Up Arrow 40">
            <a:extLst>
              <a:ext uri="{FF2B5EF4-FFF2-40B4-BE49-F238E27FC236}">
                <a16:creationId xmlns:a16="http://schemas.microsoft.com/office/drawing/2014/main" xmlns="" id="{65F4C381-0E10-AB4F-AF60-5163B074CD4D}"/>
              </a:ext>
            </a:extLst>
          </p:cNvPr>
          <p:cNvSpPr/>
          <p:nvPr userDrawn="1"/>
        </p:nvSpPr>
        <p:spPr>
          <a:xfrm rot="16200000" flipH="1">
            <a:off x="5886995" y="5785776"/>
            <a:ext cx="603539" cy="895696"/>
          </a:xfrm>
          <a:prstGeom prst="bent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Bent-Up Arrow 41">
            <a:extLst>
              <a:ext uri="{FF2B5EF4-FFF2-40B4-BE49-F238E27FC236}">
                <a16:creationId xmlns:a16="http://schemas.microsoft.com/office/drawing/2014/main" xmlns="" id="{5C84F4BD-51E1-8246-8852-8BA7E226732A}"/>
              </a:ext>
            </a:extLst>
          </p:cNvPr>
          <p:cNvSpPr/>
          <p:nvPr userDrawn="1"/>
        </p:nvSpPr>
        <p:spPr>
          <a:xfrm rot="10800000" flipH="1">
            <a:off x="8122182" y="2698404"/>
            <a:ext cx="603539" cy="895696"/>
          </a:xfrm>
          <a:prstGeom prst="bent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313D01B5-0B7D-8E46-8321-BD7B64948062}"/>
              </a:ext>
            </a:extLst>
          </p:cNvPr>
          <p:cNvGrpSpPr/>
          <p:nvPr userDrawn="1"/>
        </p:nvGrpSpPr>
        <p:grpSpPr>
          <a:xfrm>
            <a:off x="5850778" y="3507604"/>
            <a:ext cx="480391" cy="134938"/>
            <a:chOff x="5888659" y="3441700"/>
            <a:chExt cx="480391" cy="13493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1BB957DD-57EF-3645-AC81-D688F5E9A952}"/>
                </a:ext>
              </a:extLst>
            </p:cNvPr>
            <p:cNvSpPr/>
            <p:nvPr userDrawn="1"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A8CBBAEA-8418-EC4D-8B49-B19FEE94429E}"/>
                </a:ext>
              </a:extLst>
            </p:cNvPr>
            <p:cNvSpPr/>
            <p:nvPr userDrawn="1"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3DAC8E92-114B-A74E-AF32-B30E816D7201}"/>
                </a:ext>
              </a:extLst>
            </p:cNvPr>
            <p:cNvSpPr/>
            <p:nvPr userDrawn="1"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1EFA2363-C6CD-C948-B67D-C716CB9BC11B}"/>
              </a:ext>
            </a:extLst>
          </p:cNvPr>
          <p:cNvGrpSpPr/>
          <p:nvPr userDrawn="1"/>
        </p:nvGrpSpPr>
        <p:grpSpPr>
          <a:xfrm>
            <a:off x="3862447" y="5986132"/>
            <a:ext cx="480391" cy="134938"/>
            <a:chOff x="5888659" y="3441700"/>
            <a:chExt cx="480391" cy="134938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xmlns="" id="{D6A33278-33DB-294A-9D29-8CA55703E413}"/>
                </a:ext>
              </a:extLst>
            </p:cNvPr>
            <p:cNvSpPr/>
            <p:nvPr userDrawn="1"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96CCED25-4B9C-A846-88FF-A3DAD428E54D}"/>
                </a:ext>
              </a:extLst>
            </p:cNvPr>
            <p:cNvSpPr/>
            <p:nvPr userDrawn="1"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50C21DF1-10B1-CF49-81EA-733CF27F45C2}"/>
                </a:ext>
              </a:extLst>
            </p:cNvPr>
            <p:cNvSpPr/>
            <p:nvPr userDrawn="1"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F3B40EC5-5E19-B34C-B4CF-C42A1AC1186A}"/>
              </a:ext>
            </a:extLst>
          </p:cNvPr>
          <p:cNvGrpSpPr/>
          <p:nvPr userDrawn="1"/>
        </p:nvGrpSpPr>
        <p:grpSpPr>
          <a:xfrm>
            <a:off x="7964311" y="5986132"/>
            <a:ext cx="480391" cy="134938"/>
            <a:chOff x="5888659" y="3441700"/>
            <a:chExt cx="480391" cy="13493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001502CE-1988-8047-9CD1-BFBC4457C00B}"/>
                </a:ext>
              </a:extLst>
            </p:cNvPr>
            <p:cNvSpPr/>
            <p:nvPr userDrawn="1"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9D35D92F-6265-F746-B463-BA32A94307BB}"/>
                </a:ext>
              </a:extLst>
            </p:cNvPr>
            <p:cNvSpPr/>
            <p:nvPr userDrawn="1"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xmlns="" id="{EF6CC73E-2080-3F4C-9152-0411336792C5}"/>
                </a:ext>
              </a:extLst>
            </p:cNvPr>
            <p:cNvSpPr/>
            <p:nvPr userDrawn="1"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705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1" grpId="0" animBg="1"/>
      <p:bldP spid="36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CE686EE8-85A3-3F48-B120-FD0FE2E4B2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0" y="-3163229"/>
            <a:ext cx="12192000" cy="10021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2DC06EF-D6FD-244E-BFB3-F8910FFEFB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-7707085"/>
            <a:ext cx="12192000" cy="14565086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xmlns="" id="{71A3D3C7-60CE-3B45-9F8D-2568A4EDEEB7}"/>
              </a:ext>
            </a:extLst>
          </p:cNvPr>
          <p:cNvSpPr/>
          <p:nvPr userDrawn="1"/>
        </p:nvSpPr>
        <p:spPr>
          <a:xfrm>
            <a:off x="3515868" y="621792"/>
            <a:ext cx="5614416" cy="5614416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EB4F1BFF-7E9D-A745-AE06-5C69C2FE5C8D}"/>
              </a:ext>
            </a:extLst>
          </p:cNvPr>
          <p:cNvSpPr/>
          <p:nvPr userDrawn="1"/>
        </p:nvSpPr>
        <p:spPr>
          <a:xfrm>
            <a:off x="3305556" y="621792"/>
            <a:ext cx="5614416" cy="5614416"/>
          </a:xfrm>
          <a:prstGeom prst="ellipse">
            <a:avLst/>
          </a:prstGeom>
          <a:solidFill>
            <a:schemeClr val="accent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9E09E91F-C890-5543-9527-A10051918F0E}"/>
              </a:ext>
            </a:extLst>
          </p:cNvPr>
          <p:cNvSpPr/>
          <p:nvPr userDrawn="1"/>
        </p:nvSpPr>
        <p:spPr>
          <a:xfrm>
            <a:off x="3061716" y="621792"/>
            <a:ext cx="5614416" cy="5614416"/>
          </a:xfrm>
          <a:prstGeom prst="ellipse">
            <a:avLst/>
          </a:prstGeom>
          <a:solidFill>
            <a:srgbClr val="BF004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xmlns="" id="{33DB14D9-6409-354B-95FF-27B1AE2EF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2426" y="1990217"/>
            <a:ext cx="3796862" cy="2819509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00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-0.00065 0.66366 " pathEditMode="relative" rAng="0" ptsTypes="AA">
                                      <p:cBhvr>
                                        <p:cTn id="6" dur="4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3317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469 1.00116 L -2.08333E-7 0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34" y="-500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2213 -0.77662 L -0.0013 0.003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042" y="390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0339 -0.57315 L 0.00052 0.00718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43" y="290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7 0 L -0.02253 -0.029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3" y="-148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8333E-6 0 L 0.03698 -0.0240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9" y="-120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7 0 L -0.02591 0.0699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2" y="349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2591 0.0699 L -0.40625 1.13078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23" y="5303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.03698 -0.02407 L 0.42032 -1.04143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67" y="-5085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2253 -0.0294 L -0.41888 -1.04283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818" y="-5067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766 1.00255 L -0.00586 0.01204 " pathEditMode="relative" ptsTypes="AA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664 0.00417 L -0.02916 -0.0252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5" y="-131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2916 -0.02523 L -0.42383 -1.03217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2" y="-50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  <p:bldP spid="12" grpId="0" animBg="1"/>
      <p:bldP spid="12" grpId="1" animBg="1"/>
      <p:bldP spid="12" grpId="2" animBg="1"/>
      <p:bldP spid="11" grpId="0" animBg="1"/>
      <p:bldP spid="11" grpId="1" animBg="1"/>
      <p:bldP spid="11" grpId="2" animBg="1"/>
      <p:bldP spid="15" grpId="0"/>
      <p:bldP spid="15" grpId="1"/>
      <p:bldP spid="15" grpId="2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5/29/2025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2616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04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722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71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831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652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898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8682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4069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36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12" Type="http://schemas.openxmlformats.org/officeDocument/2006/relationships/image" Target="../media/image19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jpeg"/><Relationship Id="rId15" Type="http://schemas.openxmlformats.org/officeDocument/2006/relationships/image" Target="../media/image22.jpe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jpg"/><Relationship Id="rId14" Type="http://schemas.openxmlformats.org/officeDocument/2006/relationships/image" Target="../media/image2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12" Type="http://schemas.openxmlformats.org/officeDocument/2006/relationships/image" Target="../media/image18.jpeg"/><Relationship Id="rId17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2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5" Type="http://schemas.openxmlformats.org/officeDocument/2006/relationships/image" Target="../media/image21.jpg"/><Relationship Id="rId10" Type="http://schemas.openxmlformats.org/officeDocument/2006/relationships/image" Target="../media/image16.jpg"/><Relationship Id="rId4" Type="http://schemas.openxmlformats.org/officeDocument/2006/relationships/image" Target="../media/image10.jpeg"/><Relationship Id="rId9" Type="http://schemas.openxmlformats.org/officeDocument/2006/relationships/image" Target="../media/image15.jpeg"/><Relationship Id="rId14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2.jpe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xmlns="" id="{21F85AB8-7AD2-4F3E-A75D-910A16D61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71300" y="233401"/>
            <a:ext cx="2266682" cy="2137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xmlns="" id="{0D9B656B-FF66-8141-BAE1-668F1423C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661" y="1302272"/>
            <a:ext cx="3796862" cy="1203744"/>
          </a:xfrm>
        </p:spPr>
        <p:txBody>
          <a:bodyPr/>
          <a:lstStyle/>
          <a:p>
            <a:r>
              <a:rPr lang="en-US" sz="5400" dirty="0" smtClean="0">
                <a:solidFill>
                  <a:schemeClr val="bg1"/>
                </a:solidFill>
              </a:rPr>
              <a:t>PHYSICS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xmlns="" id="{53C3E4A7-412A-9C43-80F1-77487C4A7563}"/>
              </a:ext>
            </a:extLst>
          </p:cNvPr>
          <p:cNvSpPr txBox="1">
            <a:spLocks noChangeArrowheads="1"/>
          </p:cNvSpPr>
          <p:nvPr/>
        </p:nvSpPr>
        <p:spPr>
          <a:xfrm>
            <a:off x="-129809" y="3449462"/>
            <a:ext cx="4983163" cy="5381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sz="3200" i="1" dirty="0" smtClean="0">
                <a:solidFill>
                  <a:schemeClr val="bg1"/>
                </a:solidFill>
                <a:ea typeface="Glegoo" pitchFamily="2" charset="0"/>
                <a:cs typeface="Glegoo" pitchFamily="2" charset="0"/>
              </a:rPr>
              <a:t>Presented</a:t>
            </a:r>
            <a:r>
              <a:rPr lang="en-US" altLang="en-US" i="1" dirty="0" smtClean="0">
                <a:solidFill>
                  <a:schemeClr val="bg1"/>
                </a:solidFill>
                <a:ea typeface="Glegoo" pitchFamily="2" charset="0"/>
                <a:cs typeface="Glegoo" pitchFamily="2" charset="0"/>
              </a:rPr>
              <a:t> by,</a:t>
            </a:r>
          </a:p>
          <a:p>
            <a:pPr marL="0" indent="0" algn="ctr">
              <a:buNone/>
            </a:pPr>
            <a:r>
              <a:rPr lang="en-US" altLang="en-US" sz="4800" i="1" dirty="0" smtClean="0">
                <a:solidFill>
                  <a:schemeClr val="bg1"/>
                </a:solidFill>
                <a:ea typeface="Glegoo" pitchFamily="2" charset="0"/>
                <a:cs typeface="Glegoo" pitchFamily="2" charset="0"/>
              </a:rPr>
              <a:t>Group-08</a:t>
            </a:r>
            <a:endParaRPr lang="en-US" altLang="en-US" sz="4400" i="1" dirty="0">
              <a:solidFill>
                <a:schemeClr val="bg1"/>
              </a:solidFill>
              <a:ea typeface="Glegoo" pitchFamily="2" charset="0"/>
              <a:cs typeface="Glegoo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85954B2-1927-481C-8BB7-4D403E1B8378}"/>
              </a:ext>
            </a:extLst>
          </p:cNvPr>
          <p:cNvSpPr txBox="1"/>
          <p:nvPr/>
        </p:nvSpPr>
        <p:spPr>
          <a:xfrm flipH="1">
            <a:off x="3296095" y="6007395"/>
            <a:ext cx="4920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C000"/>
                </a:solidFill>
              </a:rPr>
              <a:t>SECTION – B11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85954B2-1927-481C-8BB7-4D403E1B8378}"/>
              </a:ext>
            </a:extLst>
          </p:cNvPr>
          <p:cNvSpPr txBox="1"/>
          <p:nvPr/>
        </p:nvSpPr>
        <p:spPr>
          <a:xfrm flipH="1">
            <a:off x="4853354" y="597347"/>
            <a:ext cx="6510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C000"/>
                </a:solidFill>
              </a:rPr>
              <a:t>COMPUTER SCIENCE &amp; ENGINEERING</a:t>
            </a:r>
            <a:endParaRPr lang="en-US" sz="2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40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-1238778" y="305532"/>
            <a:ext cx="128592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accent3"/>
                </a:solidFill>
              </a:rPr>
              <a:t>                    </a:t>
            </a:r>
            <a:r>
              <a:rPr lang="en-US" sz="7200" dirty="0" smtClean="0">
                <a:solidFill>
                  <a:schemeClr val="accent3"/>
                </a:solidFill>
              </a:rPr>
              <a:t>OSCILLATORY MOTION</a:t>
            </a:r>
            <a:endParaRPr lang="en-US" sz="7200" dirty="0">
              <a:solidFill>
                <a:schemeClr val="accent3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056" y="2032515"/>
            <a:ext cx="423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/>
              <a:t>Kind of periodic motion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32228" y="3017597"/>
            <a:ext cx="3220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/>
              <a:t>Vibration is found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31056" y="4016419"/>
            <a:ext cx="46112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/>
              <a:t>Example:</a:t>
            </a:r>
          </a:p>
          <a:p>
            <a:r>
              <a:rPr lang="en-US" sz="2800" dirty="0" smtClean="0"/>
              <a:t> </a:t>
            </a:r>
          </a:p>
          <a:p>
            <a:r>
              <a:rPr lang="en-US" sz="2800" dirty="0" smtClean="0"/>
              <a:t>   Beating of human heart &amp; 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79878" y="5575774"/>
            <a:ext cx="55447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Oscillation of Simple </a:t>
            </a:r>
          </a:p>
          <a:p>
            <a:r>
              <a:rPr lang="en-US" sz="2800" dirty="0" smtClean="0"/>
              <a:t>pendulum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0" y="1505861"/>
            <a:ext cx="4042189" cy="53521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862" y="1505861"/>
            <a:ext cx="3386138" cy="535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37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5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-1143528" y="188125"/>
            <a:ext cx="128592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accent3"/>
                </a:solidFill>
              </a:rPr>
              <a:t>                    </a:t>
            </a:r>
            <a:r>
              <a:rPr lang="en-US" sz="7200" dirty="0" smtClean="0">
                <a:solidFill>
                  <a:schemeClr val="accent3"/>
                </a:solidFill>
              </a:rPr>
              <a:t>VIBRATIONAL MOTION</a:t>
            </a:r>
            <a:endParaRPr lang="en-US" sz="7200" dirty="0">
              <a:solidFill>
                <a:schemeClr val="accent3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2228" y="4273752"/>
            <a:ext cx="3220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/>
              <a:t>Reciprocating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32228" y="4988782"/>
            <a:ext cx="36016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/>
              <a:t>Example: 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Movement of strings   </a:t>
            </a:r>
          </a:p>
          <a:p>
            <a:r>
              <a:rPr lang="en-US" sz="2800" dirty="0" smtClean="0"/>
              <a:t>   in GUITAR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8454"/>
            <a:ext cx="12192000" cy="2789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5" y="3848101"/>
            <a:ext cx="3838575" cy="3009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162" y="3848100"/>
            <a:ext cx="5176838" cy="300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1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-218941" y="185391"/>
            <a:ext cx="128592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accent3"/>
                </a:solidFill>
              </a:rPr>
              <a:t>                    </a:t>
            </a:r>
            <a:r>
              <a:rPr lang="en-US" sz="7200" dirty="0" smtClean="0">
                <a:solidFill>
                  <a:schemeClr val="accent3"/>
                </a:solidFill>
              </a:rPr>
              <a:t>LINEAR MOTION</a:t>
            </a:r>
            <a:endParaRPr lang="en-US" sz="7200" dirty="0">
              <a:solidFill>
                <a:schemeClr val="accent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9398" y="3421831"/>
            <a:ext cx="3220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/>
              <a:t>Rectilinear motion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409398" y="4169876"/>
            <a:ext cx="32206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/>
              <a:t>Example:</a:t>
            </a:r>
          </a:p>
          <a:p>
            <a:r>
              <a:rPr lang="en-US" sz="2800" dirty="0" smtClean="0"/>
              <a:t>    Sliding a door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532227" y="5289626"/>
            <a:ext cx="3730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    Firing a bullet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" y="1295897"/>
            <a:ext cx="12135436" cy="18079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559" y="3103864"/>
            <a:ext cx="4306472" cy="37541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931" y="3103864"/>
            <a:ext cx="3682169" cy="375413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5467" y="5865051"/>
            <a:ext cx="3220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  Parade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0133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-455090" y="322330"/>
            <a:ext cx="128592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accent3"/>
                </a:solidFill>
              </a:rPr>
              <a:t>                    </a:t>
            </a:r>
            <a:r>
              <a:rPr lang="en-US" sz="7200" dirty="0" smtClean="0">
                <a:solidFill>
                  <a:schemeClr val="accent3"/>
                </a:solidFill>
              </a:rPr>
              <a:t>LAWS OF MOTION</a:t>
            </a:r>
            <a:endParaRPr lang="en-US" sz="7200" dirty="0">
              <a:solidFill>
                <a:schemeClr val="accent3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8428" y="1680634"/>
            <a:ext cx="4020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/>
              <a:t>First law of motion: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8428" y="3346791"/>
            <a:ext cx="4020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/>
              <a:t>Second law of motion: 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8428" y="5040235"/>
            <a:ext cx="394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/>
              <a:t>Third law of  motion: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875128" y="2266797"/>
            <a:ext cx="65162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An object remains at rest or in motion </a:t>
            </a:r>
          </a:p>
          <a:p>
            <a:r>
              <a:rPr lang="en-US" sz="2800" dirty="0" smtClean="0"/>
              <a:t>until and unless an external force is applied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875128" y="3941122"/>
            <a:ext cx="59257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Net force is equal to the product of multiplication of force and acceleration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875128" y="5567689"/>
            <a:ext cx="40778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Every action has an Equal and opposite reaction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680634"/>
            <a:ext cx="4800600" cy="45487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flipH="1">
            <a:off x="7143750" y="6215211"/>
            <a:ext cx="5924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5"/>
                </a:solidFill>
              </a:rPr>
              <a:t> Sir Isaac Newton(1643-1727)</a:t>
            </a:r>
            <a:endParaRPr lang="en-US" sz="32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4095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5" grpId="0"/>
      <p:bldP spid="6" grpId="0"/>
      <p:bldP spid="7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-1314978" y="352791"/>
            <a:ext cx="128592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accent3"/>
                </a:solidFill>
              </a:rPr>
              <a:t>                    </a:t>
            </a:r>
            <a:r>
              <a:rPr lang="en-US" sz="7200" dirty="0" smtClean="0">
                <a:solidFill>
                  <a:schemeClr val="accent3"/>
                </a:solidFill>
              </a:rPr>
              <a:t>EXAMPLES OF MOTION</a:t>
            </a:r>
            <a:endParaRPr lang="en-US" sz="7200" dirty="0">
              <a:solidFill>
                <a:schemeClr val="accent3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3939" y="2081762"/>
            <a:ext cx="4020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/>
              <a:t>Sliding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060734" y="3129223"/>
            <a:ext cx="4020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/>
              <a:t>Boomerang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1093939" y="4230209"/>
            <a:ext cx="4020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/>
              <a:t>Bowling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093939" y="5385742"/>
            <a:ext cx="4020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/>
              <a:t>Planets around the sun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0" y="1597038"/>
            <a:ext cx="3009900" cy="52609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151" y="1553120"/>
            <a:ext cx="4133850" cy="526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582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7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1809222" y="381732"/>
            <a:ext cx="128592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accent3"/>
                </a:solidFill>
              </a:rPr>
              <a:t>                 </a:t>
            </a:r>
            <a:r>
              <a:rPr lang="en-US" sz="6600" dirty="0" smtClean="0">
                <a:solidFill>
                  <a:schemeClr val="accent3"/>
                </a:solidFill>
              </a:rPr>
              <a:t>SLIDING</a:t>
            </a:r>
            <a:endParaRPr lang="en-US" sz="6600" dirty="0">
              <a:solidFill>
                <a:schemeClr val="accent3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8428" y="1505201"/>
            <a:ext cx="4020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/>
              <a:t>Arbitrary shape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7900" y="2197957"/>
            <a:ext cx="4020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/>
              <a:t>Contact force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7900" y="2920798"/>
            <a:ext cx="57923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/>
              <a:t>Example: 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Motor vehicle </a:t>
            </a:r>
            <a:r>
              <a:rPr lang="en-US" sz="2800" dirty="0" err="1" smtClean="0"/>
              <a:t>tyre</a:t>
            </a:r>
            <a:r>
              <a:rPr lang="en-US" sz="2800" dirty="0" smtClean="0"/>
              <a:t>  movement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4441"/>
            <a:ext cx="5767753" cy="28135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753" y="1828800"/>
            <a:ext cx="642424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9454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-2573919" y="577220"/>
            <a:ext cx="12859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accent3"/>
                </a:solidFill>
              </a:rPr>
              <a:t>                 BOOMERANG</a:t>
            </a:r>
            <a:endParaRPr lang="en-US" sz="7200" dirty="0">
              <a:solidFill>
                <a:schemeClr val="accent3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8428" y="1680634"/>
            <a:ext cx="4020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/>
              <a:t>Thrown tool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8428" y="2197908"/>
            <a:ext cx="4020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/>
              <a:t>Thrown vertically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8428" y="2779817"/>
            <a:ext cx="40207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/>
              <a:t>Forward motion 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and rotation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072" y="0"/>
            <a:ext cx="8054926" cy="41131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073" y="4115844"/>
            <a:ext cx="4499464" cy="2762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" y="4115844"/>
            <a:ext cx="4134876" cy="2762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537" y="4095750"/>
            <a:ext cx="3555461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7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-4526046" y="461711"/>
            <a:ext cx="128592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accent3"/>
                </a:solidFill>
              </a:rPr>
              <a:t>                       BOWLING</a:t>
            </a:r>
            <a:endParaRPr lang="en-US" sz="7200" dirty="0">
              <a:solidFill>
                <a:schemeClr val="accent3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8428" y="2290922"/>
            <a:ext cx="4020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/>
              <a:t>Centre of gravity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8428" y="2971288"/>
            <a:ext cx="4192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/>
              <a:t>Symmetric &amp; Asymmetric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8428" y="3128434"/>
            <a:ext cx="4020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08428" y="1680634"/>
            <a:ext cx="4020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/>
              <a:t>Popular sport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1654"/>
            <a:ext cx="4800600" cy="32063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0"/>
            <a:ext cx="37719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0" y="0"/>
            <a:ext cx="3619500" cy="38221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0" y="3822192"/>
            <a:ext cx="3619500" cy="303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597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-1372128" y="352791"/>
            <a:ext cx="128592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accent3"/>
                </a:solidFill>
              </a:rPr>
              <a:t>               </a:t>
            </a:r>
            <a:r>
              <a:rPr lang="en-US" sz="7200" dirty="0" smtClean="0">
                <a:solidFill>
                  <a:schemeClr val="accent3"/>
                </a:solidFill>
              </a:rPr>
              <a:t>PLANETS AROUND THE SUN</a:t>
            </a:r>
            <a:endParaRPr lang="en-US" sz="7200" dirty="0">
              <a:solidFill>
                <a:schemeClr val="accent3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8428" y="1680634"/>
            <a:ext cx="4020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/>
              <a:t>In a circular path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08428" y="2306372"/>
            <a:ext cx="5297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/>
              <a:t>Inertia &amp; Gravitational attention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8428" y="2957106"/>
            <a:ext cx="4020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err="1" smtClean="0"/>
              <a:t>Kepler’s</a:t>
            </a:r>
            <a:r>
              <a:rPr lang="en-US" sz="2800" dirty="0" smtClean="0"/>
              <a:t> law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1680634"/>
            <a:ext cx="6286499" cy="51773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6644"/>
            <a:ext cx="5905500" cy="335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8585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5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8428" y="1680634"/>
            <a:ext cx="4020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/>
              <a:t>First law: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70328" y="3069281"/>
            <a:ext cx="4020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/>
              <a:t>Second law: 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8428" y="4840895"/>
            <a:ext cx="3944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/>
              <a:t>Third law: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875128" y="2266797"/>
            <a:ext cx="6516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Planets move in Elliptical orbits.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2753" y="3702116"/>
            <a:ext cx="59257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Planet sweeps out equal areas in equal intervals of time.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841790" y="5396148"/>
            <a:ext cx="58971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square of planet’s orbital period is proportional to the cube of it’s major axis 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475" y="1114702"/>
            <a:ext cx="5343525" cy="51005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flipH="1">
            <a:off x="6629400" y="6196368"/>
            <a:ext cx="5924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5"/>
                </a:solidFill>
              </a:rPr>
              <a:t>  JOHANNES KEPLER(1571-1630 )</a:t>
            </a:r>
            <a:endParaRPr lang="en-US" sz="3200" dirty="0">
              <a:solidFill>
                <a:schemeClr val="accent5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flipH="1">
            <a:off x="714111" y="191372"/>
            <a:ext cx="12859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accent3"/>
                </a:solidFill>
              </a:rPr>
              <a:t>                   KEPLER’S LAW</a:t>
            </a:r>
            <a:endParaRPr lang="en-US" sz="72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00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9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00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432517" y="1990217"/>
            <a:ext cx="5219113" cy="2819509"/>
          </a:xfrm>
        </p:spPr>
        <p:txBody>
          <a:bodyPr/>
          <a:lstStyle/>
          <a:p>
            <a:r>
              <a:rPr lang="en-US" sz="2400" b="1" i="1" u="sng" dirty="0" smtClean="0">
                <a:solidFill>
                  <a:schemeClr val="bg1"/>
                </a:solidFill>
              </a:rPr>
              <a:t>TOPIC NAME:-</a:t>
            </a:r>
            <a:r>
              <a:rPr lang="en-US" sz="2400" u="sng" dirty="0" smtClean="0">
                <a:solidFill>
                  <a:schemeClr val="tx1"/>
                </a:solidFill>
              </a:rPr>
              <a:t/>
            </a:r>
            <a:br>
              <a:rPr lang="en-US" sz="2400" u="sng" dirty="0" smtClean="0">
                <a:solidFill>
                  <a:schemeClr val="tx1"/>
                </a:solidFill>
              </a:rPr>
            </a:br>
            <a:r>
              <a:rPr lang="en-US" sz="2400" u="sng" dirty="0" smtClean="0"/>
              <a:t/>
            </a:r>
            <a:br>
              <a:rPr lang="en-US" sz="2400" u="sng" dirty="0" smtClean="0"/>
            </a:br>
            <a:r>
              <a:rPr lang="en-US" sz="3200" b="1" dirty="0" smtClean="0">
                <a:solidFill>
                  <a:srgbClr val="FFFF00"/>
                </a:solidFill>
              </a:rPr>
              <a:t>EXAMPLES OF MOTION IN REAL LIFE</a:t>
            </a:r>
            <a:endParaRPr 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94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-2499234" y="513405"/>
            <a:ext cx="12859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accent3"/>
                </a:solidFill>
              </a:rPr>
              <a:t>                   SUMMARY</a:t>
            </a:r>
            <a:endParaRPr lang="en-US" sz="7200" dirty="0">
              <a:solidFill>
                <a:schemeClr val="accent3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3138" y="1734994"/>
            <a:ext cx="4020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/>
              <a:t>Discussion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219832" y="2234314"/>
            <a:ext cx="4020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/>
              <a:t>Laws &amp; Equations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020518" y="2785625"/>
            <a:ext cx="4020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/>
              <a:t>Examples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2943875" y="3345580"/>
            <a:ext cx="4020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/>
              <a:t>Importance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6" y="3910297"/>
            <a:ext cx="2824180" cy="29477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554" y="2487366"/>
            <a:ext cx="2762936" cy="13861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30" y="28000"/>
            <a:ext cx="2028825" cy="18418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953" y="1839667"/>
            <a:ext cx="1874367" cy="1714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953" y="5049592"/>
            <a:ext cx="1885950" cy="18084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746" y="3554167"/>
            <a:ext cx="1952625" cy="14954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346" y="1190999"/>
            <a:ext cx="2634400" cy="13049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554" y="3910295"/>
            <a:ext cx="2647399" cy="294770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903" y="3456999"/>
            <a:ext cx="2409824" cy="162932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902" y="28000"/>
            <a:ext cx="2409825" cy="1714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903" y="5086327"/>
            <a:ext cx="2419350" cy="17145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320" y="1742500"/>
            <a:ext cx="2429680" cy="1714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554" y="-4891"/>
            <a:ext cx="2628192" cy="119588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204" y="3910296"/>
            <a:ext cx="2419350" cy="294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29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5" grpId="0"/>
      <p:bldP spid="6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551922" y="229296"/>
            <a:ext cx="128592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accent3"/>
                </a:solidFill>
              </a:rPr>
              <a:t>                    </a:t>
            </a:r>
            <a:r>
              <a:rPr lang="en-US" sz="7200" dirty="0" smtClean="0">
                <a:solidFill>
                  <a:schemeClr val="accent3"/>
                </a:solidFill>
              </a:rPr>
              <a:t>REFERENCE</a:t>
            </a:r>
            <a:endParaRPr lang="en-US" sz="7200" dirty="0">
              <a:solidFill>
                <a:schemeClr val="accent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9854" y="1694716"/>
            <a:ext cx="48582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/>
              <a:t>Fundamentals of Physics</a:t>
            </a:r>
          </a:p>
          <a:p>
            <a:r>
              <a:rPr lang="en-US" sz="2800" dirty="0" smtClean="0"/>
              <a:t>(Edition: 10th) </a:t>
            </a:r>
          </a:p>
          <a:p>
            <a:r>
              <a:rPr lang="en-US" sz="2800" u="sng" dirty="0" smtClean="0"/>
              <a:t>Written by </a:t>
            </a:r>
          </a:p>
          <a:p>
            <a:r>
              <a:rPr lang="en-US" sz="2800" dirty="0" err="1" smtClean="0"/>
              <a:t>Halliday</a:t>
            </a:r>
            <a:r>
              <a:rPr lang="en-US" sz="2800" dirty="0" smtClean="0"/>
              <a:t>, </a:t>
            </a:r>
            <a:r>
              <a:rPr lang="en-US" sz="2800" dirty="0" err="1" smtClean="0"/>
              <a:t>Resnick</a:t>
            </a:r>
            <a:r>
              <a:rPr lang="en-US" sz="2800" dirty="0" smtClean="0"/>
              <a:t> and Walker 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885561" y="3775690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/>
              <a:t>University Physics </a:t>
            </a:r>
            <a:endParaRPr lang="en-US" sz="2800" dirty="0" smtClean="0"/>
          </a:p>
          <a:p>
            <a:r>
              <a:rPr lang="en-US" sz="2800" dirty="0"/>
              <a:t> </a:t>
            </a:r>
            <a:r>
              <a:rPr lang="en-US" sz="2800" dirty="0" smtClean="0"/>
              <a:t>  (</a:t>
            </a:r>
            <a:r>
              <a:rPr lang="en-US" sz="2800" dirty="0"/>
              <a:t>13/14th Edition</a:t>
            </a:r>
            <a:r>
              <a:rPr lang="en-US" sz="2800" dirty="0" smtClean="0"/>
              <a:t>)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</a:t>
            </a:r>
            <a:r>
              <a:rPr lang="en-US" sz="2800" u="sng" dirty="0" smtClean="0"/>
              <a:t>Written </a:t>
            </a:r>
            <a:r>
              <a:rPr lang="en-US" sz="2800" u="sng" dirty="0"/>
              <a:t>by </a:t>
            </a:r>
            <a:endParaRPr lang="en-US" sz="2800" u="sng" dirty="0" smtClean="0"/>
          </a:p>
          <a:p>
            <a:r>
              <a:rPr lang="en-US" sz="2800" dirty="0" smtClean="0"/>
              <a:t>  Hugh </a:t>
            </a:r>
            <a:r>
              <a:rPr lang="en-US" sz="2800" dirty="0"/>
              <a:t>D. </a:t>
            </a:r>
            <a:r>
              <a:rPr lang="en-US" sz="2800" dirty="0" smtClean="0"/>
              <a:t>  Young </a:t>
            </a:r>
            <a:r>
              <a:rPr lang="en-US" sz="2800" dirty="0"/>
              <a:t>and Roger A. Freedman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97" y="1429625"/>
            <a:ext cx="3050460" cy="34377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758" y="3148523"/>
            <a:ext cx="3045540" cy="343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7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20334" y="5288340"/>
            <a:ext cx="864741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b="1" dirty="0"/>
              <a:t>THANK YOU</a:t>
            </a:r>
            <a:endParaRPr lang="en-US" sz="96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770142" y="2877329"/>
            <a:ext cx="3796862" cy="7107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i="1" dirty="0" smtClean="0">
                <a:solidFill>
                  <a:srgbClr val="FFFF00"/>
                </a:solidFill>
              </a:rPr>
              <a:t>On behalf of group-08</a:t>
            </a:r>
            <a:r>
              <a:rPr lang="en-US" sz="3200" i="1" dirty="0" smtClean="0"/>
              <a:t/>
            </a:r>
            <a:br>
              <a:rPr lang="en-US" sz="3200" i="1" dirty="0" smtClean="0"/>
            </a:br>
            <a:r>
              <a:rPr lang="en-US" sz="3200" i="1" dirty="0" smtClean="0"/>
              <a:t/>
            </a:r>
            <a:br>
              <a:rPr lang="en-US" sz="3200" i="1" dirty="0" smtClean="0"/>
            </a:b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5819299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-1875700" y="302630"/>
            <a:ext cx="12859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accent3"/>
                </a:solidFill>
              </a:rPr>
              <a:t>                  AGENDA</a:t>
            </a:r>
            <a:endParaRPr lang="en-US" sz="7200" dirty="0">
              <a:solidFill>
                <a:schemeClr val="accent3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9818" y="1316447"/>
            <a:ext cx="4622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/>
              <a:t>Background of the study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9818" y="1970403"/>
            <a:ext cx="4020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/>
              <a:t>Types of Motion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39818" y="2635312"/>
            <a:ext cx="4020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/>
              <a:t>Laws of Motion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239818" y="3245387"/>
            <a:ext cx="4020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/>
              <a:t>Examples of Motion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6" y="5118070"/>
            <a:ext cx="2824180" cy="17399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329" y="2487366"/>
            <a:ext cx="4402161" cy="13861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30" y="28000"/>
            <a:ext cx="2028825" cy="18418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953" y="1839667"/>
            <a:ext cx="1874367" cy="1714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953" y="5049592"/>
            <a:ext cx="1885950" cy="18084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746" y="3554167"/>
            <a:ext cx="1952625" cy="14954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405" y="1205067"/>
            <a:ext cx="3532341" cy="13049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554" y="3910295"/>
            <a:ext cx="2647399" cy="294770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903" y="3456999"/>
            <a:ext cx="2409824" cy="162932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902" y="28000"/>
            <a:ext cx="2409825" cy="1714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903" y="5086327"/>
            <a:ext cx="2419350" cy="17145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320" y="1742500"/>
            <a:ext cx="2429680" cy="1714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404" y="-4891"/>
            <a:ext cx="3532341" cy="119588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204" y="5086327"/>
            <a:ext cx="2419350" cy="17998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56772" y="3843086"/>
            <a:ext cx="18935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/>
              <a:t>Summary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239818" y="4398049"/>
            <a:ext cx="27608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/>
              <a:t>Reference</a:t>
            </a:r>
            <a:endParaRPr lang="en-US" sz="28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574" y="3910296"/>
            <a:ext cx="3070980" cy="116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8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5" grpId="0"/>
      <p:bldP spid="6" grpId="0"/>
      <p:bldP spid="8" grpId="0"/>
      <p:bldP spid="2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953" y="3355146"/>
            <a:ext cx="3681047" cy="35028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130127" y="381707"/>
            <a:ext cx="9295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accent3"/>
                </a:solidFill>
              </a:rPr>
              <a:t>BACKGROUND OF THE STUDY</a:t>
            </a:r>
            <a:endParaRPr lang="en-US" sz="5400" dirty="0">
              <a:solidFill>
                <a:schemeClr val="accent3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2854"/>
            <a:ext cx="4417255" cy="33551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954" y="57216"/>
            <a:ext cx="3681046" cy="32979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1015" y="1444571"/>
            <a:ext cx="1997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/>
              <a:t>PHYSICS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211015" y="2105407"/>
            <a:ext cx="4883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/>
              <a:t>FUNDAMENTAL BRANCH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211015" y="2850961"/>
            <a:ext cx="5620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/>
              <a:t>IMPORTANT FACTOR OF PHYSICS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255" y="3465925"/>
            <a:ext cx="4206240" cy="33920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104" y="1305037"/>
            <a:ext cx="3007848" cy="21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745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482" y="3627412"/>
            <a:ext cx="3681047" cy="32305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-2519524" y="506986"/>
            <a:ext cx="9295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accent3"/>
                </a:solidFill>
              </a:rPr>
              <a:t>                    </a:t>
            </a:r>
            <a:r>
              <a:rPr lang="en-US" sz="7200" dirty="0" smtClean="0">
                <a:solidFill>
                  <a:schemeClr val="accent3"/>
                </a:solidFill>
              </a:rPr>
              <a:t>MOTION</a:t>
            </a:r>
            <a:endParaRPr lang="en-US" sz="7200" dirty="0">
              <a:solidFill>
                <a:schemeClr val="accent3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7413"/>
            <a:ext cx="4734482" cy="32305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529" y="-1"/>
            <a:ext cx="3776471" cy="36592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3416" y="1943004"/>
            <a:ext cx="4202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/>
              <a:t>CHANGING POSITION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363416" y="2701913"/>
            <a:ext cx="5620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/>
              <a:t>EVERY OBJECT IN MOTION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482" y="-1"/>
            <a:ext cx="3681045" cy="36274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529" y="3659261"/>
            <a:ext cx="3776471" cy="319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3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-1576989" y="295971"/>
            <a:ext cx="128592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accent3"/>
                </a:solidFill>
              </a:rPr>
              <a:t>                    </a:t>
            </a:r>
            <a:r>
              <a:rPr lang="en-US" sz="7200" dirty="0" smtClean="0">
                <a:solidFill>
                  <a:schemeClr val="accent3"/>
                </a:solidFill>
              </a:rPr>
              <a:t>EQUATIONS OF MOTION</a:t>
            </a:r>
            <a:endParaRPr lang="en-US" sz="7200" dirty="0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62018" y="4501752"/>
                <a:ext cx="5620628" cy="2178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9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9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9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9600" b="0" i="1" smtClean="0">
                            <a:latin typeface="Cambria Math" panose="02040503050406030204" pitchFamily="18" charset="0"/>
                          </a:rPr>
                          <m:t>𝑢𝑡</m:t>
                        </m:r>
                        <m:r>
                          <a:rPr lang="en-US" sz="9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9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9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9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9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9600" b="0" i="1" smtClean="0">
                            <a:latin typeface="Cambria Math" panose="02040503050406030204" pitchFamily="18" charset="0"/>
                          </a:rPr>
                          <m:t>𝑎𝑡</m:t>
                        </m:r>
                      </m:e>
                      <m:sup>
                        <m:r>
                          <a:rPr lang="en-US" sz="96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96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018" y="4501752"/>
                <a:ext cx="5620628" cy="2178417"/>
              </a:xfrm>
              <a:prstGeom prst="rect">
                <a:avLst/>
              </a:prstGeom>
              <a:blipFill rotWithShape="0">
                <a:blip r:embed="rId2"/>
                <a:stretch>
                  <a:fillRect l="-10521" r="-54230" b="-1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96301" y="3226496"/>
                <a:ext cx="562062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9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9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96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96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endParaRPr lang="en-US" sz="96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01" y="3226496"/>
                <a:ext cx="5620628" cy="156966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018671" y="3226496"/>
                <a:ext cx="562062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9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9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96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9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9600" dirty="0" smtClean="0"/>
                  <a:t>+ 2as</a:t>
                </a:r>
                <a:endParaRPr lang="en-US" sz="9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671" y="3226496"/>
                <a:ext cx="5620628" cy="1569660"/>
              </a:xfrm>
              <a:prstGeom prst="rect">
                <a:avLst/>
              </a:prstGeom>
              <a:blipFill rotWithShape="0">
                <a:blip r:embed="rId4"/>
                <a:stretch>
                  <a:fillRect t="-19767" b="-434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164080" y="1496300"/>
                <a:ext cx="87946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sz="96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9600" b="0" i="1" smtClean="0">
                        <a:latin typeface="Cambria Math" panose="02040503050406030204" pitchFamily="18" charset="0"/>
                      </a:rPr>
                      <m:t>  =</m:t>
                    </m:r>
                    <m:r>
                      <a:rPr lang="en-US" sz="9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9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9600" b="0" i="1" smtClean="0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sz="9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96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080" y="1496300"/>
                <a:ext cx="8794652" cy="156966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9288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  <p:bldP spid="13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-667278" y="352791"/>
            <a:ext cx="128592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accent3"/>
                </a:solidFill>
              </a:rPr>
              <a:t>                    </a:t>
            </a:r>
            <a:r>
              <a:rPr lang="en-US" sz="7200" dirty="0" smtClean="0">
                <a:solidFill>
                  <a:schemeClr val="accent3"/>
                </a:solidFill>
              </a:rPr>
              <a:t>TYPES OF MOTION</a:t>
            </a:r>
            <a:endParaRPr lang="en-US" sz="7200" dirty="0">
              <a:solidFill>
                <a:schemeClr val="accent3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0373" y="4818232"/>
            <a:ext cx="3859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/>
              <a:t>Vibrational Motion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40373" y="3851086"/>
            <a:ext cx="4004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/>
              <a:t>Oscillatory Motion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84627" y="2016202"/>
            <a:ext cx="4210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/>
              <a:t>Translational Motion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684627" y="2944136"/>
            <a:ext cx="4773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/>
              <a:t>Circulatory Motion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611941" y="5746166"/>
            <a:ext cx="4004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/>
              <a:t>Linear  Motion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900" y="1957833"/>
            <a:ext cx="4229100" cy="44988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104" y="1957834"/>
            <a:ext cx="3859235" cy="306181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104" y="5019647"/>
            <a:ext cx="8030896" cy="183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1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-1398798" y="352791"/>
            <a:ext cx="128592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accent3"/>
                </a:solidFill>
              </a:rPr>
              <a:t>                   </a:t>
            </a:r>
            <a:r>
              <a:rPr lang="en-US" sz="6600" dirty="0" smtClean="0">
                <a:solidFill>
                  <a:schemeClr val="accent3"/>
                </a:solidFill>
              </a:rPr>
              <a:t>TRANSLATIONAL  MOTION</a:t>
            </a:r>
            <a:endParaRPr lang="en-US" sz="6600" dirty="0">
              <a:solidFill>
                <a:schemeClr val="accent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350" y="1407346"/>
            <a:ext cx="8248650" cy="23184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350" y="3763030"/>
            <a:ext cx="4637650" cy="30787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350" y="3763030"/>
            <a:ext cx="3610999" cy="30949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3628" y="1631730"/>
            <a:ext cx="3011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/>
              <a:t>A line or curve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303628" y="2286353"/>
            <a:ext cx="3639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/>
              <a:t>Example: A car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0517"/>
            <a:ext cx="3943350" cy="387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385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flipH="1">
            <a:off x="-1295928" y="352791"/>
            <a:ext cx="128592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accent3"/>
                </a:solidFill>
              </a:rPr>
              <a:t>                    </a:t>
            </a:r>
            <a:r>
              <a:rPr lang="en-US" sz="7200" dirty="0" smtClean="0">
                <a:solidFill>
                  <a:schemeClr val="accent3"/>
                </a:solidFill>
              </a:rPr>
              <a:t>CIRCULATORY MOTION</a:t>
            </a:r>
            <a:endParaRPr lang="en-US" sz="7200" dirty="0">
              <a:solidFill>
                <a:schemeClr val="accent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0" y="4038600"/>
            <a:ext cx="6762749" cy="2819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49" y="1553120"/>
            <a:ext cx="6762748" cy="28855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0437" y="1542177"/>
            <a:ext cx="4268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/>
              <a:t>About a particular point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532228" y="2334352"/>
            <a:ext cx="4388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/>
              <a:t>Uniform or non-uniform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532228" y="3108239"/>
            <a:ext cx="52399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/>
              <a:t>Example: Electric fans, hands 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of clocks etc.</a:t>
            </a:r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2346"/>
            <a:ext cx="5429249" cy="279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6045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FFFFF"/>
      </a:lt1>
      <a:dk2>
        <a:srgbClr val="000073"/>
      </a:dk2>
      <a:lt2>
        <a:srgbClr val="FFE6E6"/>
      </a:lt2>
      <a:accent1>
        <a:srgbClr val="FF005C"/>
      </a:accent1>
      <a:accent2>
        <a:srgbClr val="FDDF03"/>
      </a:accent2>
      <a:accent3>
        <a:srgbClr val="00D39C"/>
      </a:accent3>
      <a:accent4>
        <a:srgbClr val="0185B6"/>
      </a:accent4>
      <a:accent5>
        <a:srgbClr val="00B2C0"/>
      </a:accent5>
      <a:accent6>
        <a:srgbClr val="83CFCA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3358180_Animated title circles_RVA_v4.potx" id="{A745FAF4-C4B0-47EA-AE8B-9E1B01134F97}" vid="{BF881083-F708-4C9D-8B0B-1AA313BD1AD9}"/>
    </a:ext>
  </a:extLst>
</a:theme>
</file>

<file path=ppt/theme/theme2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3230BDE-6729-4926-A8D8-F70E7BA312F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C9EBBDC-44AE-4C6F-92A1-5793F27AED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D660733-82EA-413E-AE59-8AF208CF4FC1}">
  <ds:schemaRefs>
    <ds:schemaRef ds:uri="http://purl.org/dc/elements/1.1/"/>
    <ds:schemaRef ds:uri="http://schemas.microsoft.com/office/2006/documentManagement/types"/>
    <ds:schemaRef ds:uri="http://purl.org/dc/terms/"/>
    <ds:schemaRef ds:uri="16c05727-aa75-4e4a-9b5f-8a80a1165891"/>
    <ds:schemaRef ds:uri="71af3243-3dd4-4a8d-8c0d-dd76da1f02a5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380</Words>
  <Application>Microsoft Office PowerPoint</Application>
  <PresentationFormat>Widescreen</PresentationFormat>
  <Paragraphs>115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Glegoo</vt:lpstr>
      <vt:lpstr>Wingdings</vt:lpstr>
      <vt:lpstr>Office Theme</vt:lpstr>
      <vt:lpstr>Celestial</vt:lpstr>
      <vt:lpstr>PHYSICS</vt:lpstr>
      <vt:lpstr>TOPIC NAME:-  EXAMPLES OF MOTION IN REAL LIFE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2024-04-19T19:07:26Z</dcterms:created>
  <dcterms:modified xsi:type="dcterms:W3CDTF">2025-05-29T09:24:37Z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